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Lst>
  <p:sldSz cx="7772400" cy="10058400"/>
  <p:notesSz cx="6858000" cy="9144000"/>
  <p:embeddedFontLst>
    <p:embeddedFont>
      <p:font typeface="Century Gothic 1" panose="020B0502020202020204" pitchFamily="34" charset="0"/>
      <p:regular r:id="rId4"/>
    </p:embeddedFont>
    <p:embeddedFont>
      <p:font typeface="Century Gothic 2" panose="020B0702020202020204" pitchFamily="34" charset="0"/>
      <p:regular r:id="rId5"/>
      <p:bold r:id="rId6"/>
    </p:embeddedFont>
    <p:embeddedFont>
      <p:font typeface="Urbanist Medium" panose="020B0A04040200000203" pitchFamily="34" charset="77"/>
      <p:regular r:id="rId7"/>
      <p: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58" autoAdjust="0"/>
  </p:normalViewPr>
  <p:slideViewPr>
    <p:cSldViewPr>
      <p:cViewPr>
        <p:scale>
          <a:sx n="120" d="100"/>
          <a:sy n="120" d="100"/>
        </p:scale>
        <p:origin x="2368" y="-1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9F17BCD-92B3-27D5-362A-6A6E4C240520}"/>
              </a:ext>
            </a:extLst>
          </p:cNvPr>
          <p:cNvSpPr/>
          <p:nvPr userDrawn="1"/>
        </p:nvSpPr>
        <p:spPr>
          <a:xfrm>
            <a:off x="6670203" y="8958927"/>
            <a:ext cx="534876" cy="490615"/>
          </a:xfrm>
          <a:custGeom>
            <a:avLst/>
            <a:gdLst/>
            <a:ahLst/>
            <a:cxnLst/>
            <a:rect l="l" t="t" r="r" b="b"/>
            <a:pathLst>
              <a:path w="534876" h="490615">
                <a:moveTo>
                  <a:pt x="0" y="0"/>
                </a:moveTo>
                <a:lnTo>
                  <a:pt x="534876" y="0"/>
                </a:lnTo>
                <a:lnTo>
                  <a:pt x="534876" y="490615"/>
                </a:lnTo>
                <a:lnTo>
                  <a:pt x="0" y="490615"/>
                </a:lnTo>
                <a:lnTo>
                  <a:pt x="0" y="0"/>
                </a:lnTo>
                <a:close/>
              </a:path>
            </a:pathLst>
          </a:custGeom>
          <a:blipFill>
            <a:blip r:embed="rId2"/>
            <a:stretch>
              <a:fillRect l="-83143" b="-1"/>
            </a:stretch>
          </a:blipFill>
        </p:spPr>
        <p:txBody>
          <a:bodyPr/>
          <a:lstStyle/>
          <a:p>
            <a:endParaRPr lang="en-US" dirty="0"/>
          </a:p>
        </p:txBody>
      </p:sp>
      <p:sp>
        <p:nvSpPr>
          <p:cNvPr id="3" name="AutoShape 3">
            <a:extLst>
              <a:ext uri="{FF2B5EF4-FFF2-40B4-BE49-F238E27FC236}">
                <a16:creationId xmlns:a16="http://schemas.microsoft.com/office/drawing/2014/main" id="{4BDB7E7A-5BB3-96F4-3AC5-DF2269E8B296}"/>
              </a:ext>
            </a:extLst>
          </p:cNvPr>
          <p:cNvSpPr/>
          <p:nvPr userDrawn="1"/>
        </p:nvSpPr>
        <p:spPr>
          <a:xfrm>
            <a:off x="90847" y="2085324"/>
            <a:ext cx="7590706" cy="0"/>
          </a:xfrm>
          <a:prstGeom prst="line">
            <a:avLst/>
          </a:prstGeom>
          <a:ln w="38100" cap="flat">
            <a:solidFill>
              <a:srgbClr val="B500BE"/>
            </a:solidFill>
            <a:prstDash val="solid"/>
            <a:headEnd type="none" w="sm" len="sm"/>
            <a:tailEnd type="none" w="sm" len="sm"/>
          </a:ln>
        </p:spPr>
        <p:txBody>
          <a:bodyPr/>
          <a:lstStyle/>
          <a:p>
            <a:endParaRPr lang="en-US" dirty="0"/>
          </a:p>
        </p:txBody>
      </p:sp>
      <p:sp>
        <p:nvSpPr>
          <p:cNvPr id="4" name="Freeform 4">
            <a:extLst>
              <a:ext uri="{FF2B5EF4-FFF2-40B4-BE49-F238E27FC236}">
                <a16:creationId xmlns:a16="http://schemas.microsoft.com/office/drawing/2014/main" id="{FA7ABD04-BC6D-3B65-5C3F-EFF05D1C541E}"/>
              </a:ext>
            </a:extLst>
          </p:cNvPr>
          <p:cNvSpPr/>
          <p:nvPr userDrawn="1"/>
        </p:nvSpPr>
        <p:spPr>
          <a:xfrm flipH="1">
            <a:off x="567321" y="2405433"/>
            <a:ext cx="6637758" cy="6069719"/>
          </a:xfrm>
          <a:custGeom>
            <a:avLst/>
            <a:gdLst/>
            <a:ahLst/>
            <a:cxnLst/>
            <a:rect l="l" t="t" r="r" b="b"/>
            <a:pathLst>
              <a:path w="6637758" h="6069719">
                <a:moveTo>
                  <a:pt x="6637758" y="0"/>
                </a:moveTo>
                <a:lnTo>
                  <a:pt x="0" y="0"/>
                </a:lnTo>
                <a:lnTo>
                  <a:pt x="0" y="6069719"/>
                </a:lnTo>
                <a:lnTo>
                  <a:pt x="6637758" y="6069719"/>
                </a:lnTo>
                <a:lnTo>
                  <a:pt x="6637758" y="0"/>
                </a:lnTo>
                <a:close/>
              </a:path>
            </a:pathLst>
          </a:custGeom>
          <a:blipFill>
            <a:blip r:embed="rId3">
              <a:alphaModFix amt="25000"/>
            </a:blip>
            <a:stretch>
              <a:fillRect l="-46263" t="-8522" r="-47195" b="-32520"/>
            </a:stretch>
          </a:blipFill>
        </p:spPr>
        <p:txBody>
          <a:bodyPr/>
          <a:lstStyle/>
          <a:p>
            <a:endParaRPr lang="en-US" dirty="0"/>
          </a:p>
        </p:txBody>
      </p:sp>
      <p:sp>
        <p:nvSpPr>
          <p:cNvPr id="5" name="Freeform 5">
            <a:extLst>
              <a:ext uri="{FF2B5EF4-FFF2-40B4-BE49-F238E27FC236}">
                <a16:creationId xmlns:a16="http://schemas.microsoft.com/office/drawing/2014/main" id="{7794205C-4DD3-A0D5-86D4-A325AE8708AE}"/>
              </a:ext>
            </a:extLst>
          </p:cNvPr>
          <p:cNvSpPr/>
          <p:nvPr userDrawn="1"/>
        </p:nvSpPr>
        <p:spPr>
          <a:xfrm>
            <a:off x="567321" y="2405433"/>
            <a:ext cx="6637758" cy="1709923"/>
          </a:xfrm>
          <a:custGeom>
            <a:avLst/>
            <a:gdLst/>
            <a:ahLst/>
            <a:cxnLst/>
            <a:rect l="l" t="t" r="r" b="b"/>
            <a:pathLst>
              <a:path w="6637758" h="1709923">
                <a:moveTo>
                  <a:pt x="0" y="0"/>
                </a:moveTo>
                <a:lnTo>
                  <a:pt x="6637758" y="0"/>
                </a:lnTo>
                <a:lnTo>
                  <a:pt x="6637758" y="1709924"/>
                </a:lnTo>
                <a:lnTo>
                  <a:pt x="0" y="1709924"/>
                </a:lnTo>
                <a:lnTo>
                  <a:pt x="0" y="0"/>
                </a:lnTo>
                <a:close/>
              </a:path>
            </a:pathLst>
          </a:custGeom>
          <a:blipFill>
            <a:blip r:embed="rId4"/>
            <a:stretch>
              <a:fillRect l="-10591" r="-19567"/>
            </a:stretch>
          </a:blipFill>
        </p:spPr>
        <p:txBody>
          <a:bodyPr/>
          <a:lstStyle/>
          <a:p>
            <a:endParaRPr lang="en-US" dirty="0"/>
          </a:p>
        </p:txBody>
      </p:sp>
      <p:sp>
        <p:nvSpPr>
          <p:cNvPr id="6" name="Freeform 6">
            <a:extLst>
              <a:ext uri="{FF2B5EF4-FFF2-40B4-BE49-F238E27FC236}">
                <a16:creationId xmlns:a16="http://schemas.microsoft.com/office/drawing/2014/main" id="{E4A168D8-37DC-9E36-4E9D-7B456FFA44A1}"/>
              </a:ext>
            </a:extLst>
          </p:cNvPr>
          <p:cNvSpPr/>
          <p:nvPr userDrawn="1"/>
        </p:nvSpPr>
        <p:spPr>
          <a:xfrm>
            <a:off x="5799298" y="7698151"/>
            <a:ext cx="1195862" cy="629821"/>
          </a:xfrm>
          <a:custGeom>
            <a:avLst/>
            <a:gdLst/>
            <a:ahLst/>
            <a:cxnLst/>
            <a:rect l="l" t="t" r="r" b="b"/>
            <a:pathLst>
              <a:path w="1195862" h="629821">
                <a:moveTo>
                  <a:pt x="0" y="0"/>
                </a:moveTo>
                <a:lnTo>
                  <a:pt x="1195862" y="0"/>
                </a:lnTo>
                <a:lnTo>
                  <a:pt x="1195862" y="629820"/>
                </a:lnTo>
                <a:lnTo>
                  <a:pt x="0" y="629820"/>
                </a:lnTo>
                <a:lnTo>
                  <a:pt x="0" y="0"/>
                </a:lnTo>
                <a:close/>
              </a:path>
            </a:pathLst>
          </a:custGeom>
          <a:blipFill>
            <a:blip r:embed="rId5"/>
            <a:stretch>
              <a:fillRect/>
            </a:stretch>
          </a:blipFill>
        </p:spPr>
        <p:txBody>
          <a:bodyPr/>
          <a:lstStyle/>
          <a:p>
            <a:endParaRPr lang="en-US" dirty="0"/>
          </a:p>
        </p:txBody>
      </p:sp>
      <p:sp>
        <p:nvSpPr>
          <p:cNvPr id="7" name="TextBox 7">
            <a:extLst>
              <a:ext uri="{FF2B5EF4-FFF2-40B4-BE49-F238E27FC236}">
                <a16:creationId xmlns:a16="http://schemas.microsoft.com/office/drawing/2014/main" id="{825C6A54-9F8F-FF04-7F36-BA08EB05E6BF}"/>
              </a:ext>
            </a:extLst>
          </p:cNvPr>
          <p:cNvSpPr txBox="1"/>
          <p:nvPr userDrawn="1"/>
        </p:nvSpPr>
        <p:spPr>
          <a:xfrm>
            <a:off x="624840" y="8690975"/>
            <a:ext cx="5921295" cy="1016992"/>
          </a:xfrm>
          <a:prstGeom prst="rect">
            <a:avLst/>
          </a:prstGeom>
        </p:spPr>
        <p:txBody>
          <a:bodyPr lIns="0" tIns="0" rIns="0" bIns="0" rtlCol="0" anchor="t">
            <a:spAutoFit/>
          </a:bodyPr>
          <a:lstStyle/>
          <a:p>
            <a:pPr algn="just">
              <a:lnSpc>
                <a:spcPts val="1027"/>
              </a:lnSpc>
            </a:pPr>
            <a:r>
              <a:rPr lang="en-US" sz="800" dirty="0">
                <a:solidFill>
                  <a:srgbClr val="000000"/>
                </a:solidFill>
                <a:latin typeface="Century Gothic 1"/>
                <a:ea typeface="Century Gothic 1"/>
                <a:cs typeface="Century Gothic 1"/>
                <a:sym typeface="Century Gothic 1"/>
              </a:rPr>
              <a:t>Nevada Rural Housing does not originate mortgage loans. Launchpad eligibility is determined by licensed lenders approved to offer the program. Participating lenders are responsible to follow all program and loan agency guidelines. Not all applicants will qualify. The down payment assistance is provided in the form of a second mortgage with no interest and no scheduled payments and is forgiven at maturity (5 years). *A first-time buyer has not owned a home in the past 3 years. Qualified Veterans and those purchasing in a qualified census tract are exempt from the first-time homebuyer requirement. Title 38 of the Code of Federal Regulations defines a veteran as “a person who served in the active military, naval, or air service and who was discharged or released under conditions other than dishonorable”. </a:t>
            </a:r>
          </a:p>
          <a:p>
            <a:pPr algn="just">
              <a:lnSpc>
                <a:spcPts val="1027"/>
              </a:lnSpc>
            </a:pPr>
            <a:r>
              <a:rPr lang="en-US" sz="800" dirty="0">
                <a:solidFill>
                  <a:srgbClr val="000000"/>
                </a:solidFill>
                <a:latin typeface="Century Gothic 1"/>
                <a:ea typeface="Century Gothic 1"/>
                <a:cs typeface="Century Gothic 1"/>
                <a:sym typeface="Century Gothic 1"/>
              </a:rPr>
              <a:t>REV 05.28.24</a:t>
            </a:r>
          </a:p>
        </p:txBody>
      </p:sp>
      <p:sp>
        <p:nvSpPr>
          <p:cNvPr id="8" name="TextBox 8">
            <a:extLst>
              <a:ext uri="{FF2B5EF4-FFF2-40B4-BE49-F238E27FC236}">
                <a16:creationId xmlns:a16="http://schemas.microsoft.com/office/drawing/2014/main" id="{2B700A00-94FC-4CF9-EA5F-3AACAF8D7E1B}"/>
              </a:ext>
            </a:extLst>
          </p:cNvPr>
          <p:cNvSpPr txBox="1"/>
          <p:nvPr userDrawn="1"/>
        </p:nvSpPr>
        <p:spPr>
          <a:xfrm>
            <a:off x="888670" y="4464288"/>
            <a:ext cx="3859977" cy="3864610"/>
          </a:xfrm>
          <a:prstGeom prst="rect">
            <a:avLst/>
          </a:prstGeom>
        </p:spPr>
        <p:txBody>
          <a:bodyPr lIns="0" tIns="0" rIns="0" bIns="0" rtlCol="0" anchor="t">
            <a:spAutoFit/>
          </a:bodyPr>
          <a:lstStyle/>
          <a:p>
            <a:pPr algn="l">
              <a:lnSpc>
                <a:spcPts val="2240"/>
              </a:lnSpc>
            </a:pPr>
            <a:r>
              <a:rPr lang="en-US" sz="1600" dirty="0">
                <a:solidFill>
                  <a:srgbClr val="000000"/>
                </a:solidFill>
                <a:latin typeface="Urbanist Medium"/>
                <a:ea typeface="Urbanist Medium"/>
                <a:cs typeface="Urbanist Medium"/>
                <a:sym typeface="Urbanist"/>
              </a:rPr>
              <a:t>Life takes flight with the power of homeownership at a below-market interest rate!</a:t>
            </a:r>
          </a:p>
          <a:p>
            <a:pPr marL="345443" lvl="1" indent="-172721" algn="l">
              <a:lnSpc>
                <a:spcPts val="2240"/>
              </a:lnSpc>
              <a:buFont typeface="Arial"/>
              <a:buChar char="•"/>
            </a:pPr>
            <a:r>
              <a:rPr lang="en-US" sz="1600" dirty="0">
                <a:solidFill>
                  <a:srgbClr val="000000"/>
                </a:solidFill>
                <a:latin typeface="Urbanist Medium"/>
                <a:ea typeface="Urbanist Medium"/>
                <a:cs typeface="Urbanist Medium"/>
                <a:sym typeface="Urbanist"/>
              </a:rPr>
              <a:t>For first-time homebuyers only* (Veterans exempt)</a:t>
            </a:r>
          </a:p>
          <a:p>
            <a:pPr marL="345443" lvl="1" indent="-172721" algn="l">
              <a:lnSpc>
                <a:spcPts val="2240"/>
              </a:lnSpc>
              <a:buFont typeface="Arial"/>
              <a:buChar char="•"/>
            </a:pPr>
            <a:r>
              <a:rPr lang="en-US" sz="1600" dirty="0">
                <a:solidFill>
                  <a:srgbClr val="000000"/>
                </a:solidFill>
                <a:latin typeface="Urbanist Medium"/>
                <a:ea typeface="Urbanist Medium"/>
                <a:cs typeface="Urbanist Medium"/>
                <a:sym typeface="Urbanist"/>
              </a:rPr>
              <a:t>Launchpad provides 4% down payment assistance paired with 30-year fixed-rate government loans (FHA, VA, USDA-RD)</a:t>
            </a:r>
          </a:p>
          <a:p>
            <a:pPr marL="345443" lvl="1" indent="-172721" algn="l">
              <a:lnSpc>
                <a:spcPts val="2240"/>
              </a:lnSpc>
              <a:buFont typeface="Arial"/>
              <a:buChar char="•"/>
            </a:pPr>
            <a:r>
              <a:rPr lang="en-US" sz="1600" dirty="0">
                <a:solidFill>
                  <a:srgbClr val="000000"/>
                </a:solidFill>
                <a:latin typeface="Urbanist Medium"/>
                <a:ea typeface="Urbanist Medium"/>
                <a:cs typeface="Urbanist Medium"/>
                <a:sym typeface="Urbanist"/>
              </a:rPr>
              <a:t>Down payment assistance is forgiven after 5 years </a:t>
            </a:r>
          </a:p>
          <a:p>
            <a:pPr algn="l">
              <a:lnSpc>
                <a:spcPts val="2240"/>
              </a:lnSpc>
            </a:pPr>
            <a:endParaRPr lang="en-US" sz="1600" dirty="0">
              <a:solidFill>
                <a:srgbClr val="000000"/>
              </a:solidFill>
              <a:latin typeface="Urbanist Medium"/>
              <a:ea typeface="Urbanist Medium"/>
              <a:cs typeface="Urbanist Medium"/>
              <a:sym typeface="Urbanist"/>
            </a:endParaRPr>
          </a:p>
          <a:p>
            <a:pPr algn="l">
              <a:lnSpc>
                <a:spcPts val="2240"/>
              </a:lnSpc>
            </a:pPr>
            <a:r>
              <a:rPr lang="en-US" sz="1600" dirty="0">
                <a:solidFill>
                  <a:srgbClr val="000000"/>
                </a:solidFill>
                <a:latin typeface="Urbanist Medium"/>
                <a:ea typeface="Urbanist Medium"/>
                <a:cs typeface="Urbanist Medium"/>
                <a:sym typeface="Urbanist"/>
              </a:rPr>
              <a:t>Blast over to </a:t>
            </a:r>
            <a:r>
              <a:rPr lang="en-US" sz="1600" dirty="0">
                <a:solidFill>
                  <a:srgbClr val="B500BE"/>
                </a:solidFill>
                <a:latin typeface="Urbanist Medium"/>
                <a:ea typeface="Urbanist Medium"/>
                <a:cs typeface="Urbanist Medium"/>
                <a:sym typeface="Urbanist"/>
              </a:rPr>
              <a:t>BuyRuralNV.org</a:t>
            </a:r>
            <a:r>
              <a:rPr lang="en-US" sz="1600" dirty="0">
                <a:solidFill>
                  <a:srgbClr val="2D54A4"/>
                </a:solidFill>
                <a:latin typeface="Urbanist Medium"/>
                <a:ea typeface="Urbanist Medium"/>
                <a:cs typeface="Urbanist Medium"/>
                <a:sym typeface="Urbanist"/>
              </a:rPr>
              <a:t> </a:t>
            </a:r>
            <a:r>
              <a:rPr lang="en-US" sz="1600" dirty="0">
                <a:solidFill>
                  <a:srgbClr val="000000"/>
                </a:solidFill>
                <a:latin typeface="Urbanist Medium"/>
                <a:ea typeface="Urbanist Medium"/>
                <a:cs typeface="Urbanist Medium"/>
                <a:sym typeface="Urbanist"/>
              </a:rPr>
              <a:t>for program details.</a:t>
            </a:r>
          </a:p>
        </p:txBody>
      </p:sp>
    </p:spTree>
    <p:extLst>
      <p:ext uri="{BB962C8B-B14F-4D97-AF65-F5344CB8AC3E}">
        <p14:creationId xmlns:p14="http://schemas.microsoft.com/office/powerpoint/2010/main" val="270620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8FEED6EB-1F18-80CA-C98F-7962D148832F}"/>
              </a:ext>
            </a:extLst>
          </p:cNvPr>
          <p:cNvSpPr/>
          <p:nvPr userDrawn="1"/>
        </p:nvSpPr>
        <p:spPr>
          <a:xfrm>
            <a:off x="6670203" y="8958927"/>
            <a:ext cx="534876" cy="490615"/>
          </a:xfrm>
          <a:custGeom>
            <a:avLst/>
            <a:gdLst/>
            <a:ahLst/>
            <a:cxnLst/>
            <a:rect l="l" t="t" r="r" b="b"/>
            <a:pathLst>
              <a:path w="534876" h="490615">
                <a:moveTo>
                  <a:pt x="0" y="0"/>
                </a:moveTo>
                <a:lnTo>
                  <a:pt x="534876" y="0"/>
                </a:lnTo>
                <a:lnTo>
                  <a:pt x="534876" y="490615"/>
                </a:lnTo>
                <a:lnTo>
                  <a:pt x="0" y="490615"/>
                </a:lnTo>
                <a:lnTo>
                  <a:pt x="0" y="0"/>
                </a:lnTo>
                <a:close/>
              </a:path>
            </a:pathLst>
          </a:custGeom>
          <a:blipFill>
            <a:blip r:embed="rId2"/>
            <a:stretch>
              <a:fillRect l="-83143" b="-1"/>
            </a:stretch>
          </a:blipFill>
        </p:spPr>
        <p:txBody>
          <a:bodyPr/>
          <a:lstStyle/>
          <a:p>
            <a:endParaRPr lang="en-US" dirty="0"/>
          </a:p>
        </p:txBody>
      </p:sp>
      <p:sp>
        <p:nvSpPr>
          <p:cNvPr id="6" name="AutoShape 3">
            <a:extLst>
              <a:ext uri="{FF2B5EF4-FFF2-40B4-BE49-F238E27FC236}">
                <a16:creationId xmlns:a16="http://schemas.microsoft.com/office/drawing/2014/main" id="{0E419BB8-8C32-CB34-E869-B55B80808B44}"/>
              </a:ext>
            </a:extLst>
          </p:cNvPr>
          <p:cNvSpPr/>
          <p:nvPr userDrawn="1"/>
        </p:nvSpPr>
        <p:spPr>
          <a:xfrm>
            <a:off x="90847" y="1888163"/>
            <a:ext cx="7590706" cy="0"/>
          </a:xfrm>
          <a:prstGeom prst="line">
            <a:avLst/>
          </a:prstGeom>
          <a:ln w="38100" cap="flat">
            <a:solidFill>
              <a:srgbClr val="B500BE"/>
            </a:solidFill>
            <a:prstDash val="solid"/>
            <a:headEnd type="none" w="sm" len="sm"/>
            <a:tailEnd type="none" w="sm" len="sm"/>
          </a:ln>
        </p:spPr>
        <p:txBody>
          <a:bodyPr/>
          <a:lstStyle/>
          <a:p>
            <a:endParaRPr lang="en-US" dirty="0"/>
          </a:p>
        </p:txBody>
      </p:sp>
      <p:sp>
        <p:nvSpPr>
          <p:cNvPr id="7" name="Freeform 4">
            <a:extLst>
              <a:ext uri="{FF2B5EF4-FFF2-40B4-BE49-F238E27FC236}">
                <a16:creationId xmlns:a16="http://schemas.microsoft.com/office/drawing/2014/main" id="{8FD8C778-82FB-E000-257C-8E25729D2F94}"/>
              </a:ext>
            </a:extLst>
          </p:cNvPr>
          <p:cNvSpPr/>
          <p:nvPr userDrawn="1"/>
        </p:nvSpPr>
        <p:spPr>
          <a:xfrm flipH="1">
            <a:off x="567321" y="1888163"/>
            <a:ext cx="6637758" cy="6586989"/>
          </a:xfrm>
          <a:custGeom>
            <a:avLst/>
            <a:gdLst/>
            <a:ahLst/>
            <a:cxnLst/>
            <a:rect l="l" t="t" r="r" b="b"/>
            <a:pathLst>
              <a:path w="6637758" h="6586989">
                <a:moveTo>
                  <a:pt x="6637758" y="0"/>
                </a:moveTo>
                <a:lnTo>
                  <a:pt x="0" y="0"/>
                </a:lnTo>
                <a:lnTo>
                  <a:pt x="0" y="6586989"/>
                </a:lnTo>
                <a:lnTo>
                  <a:pt x="6637758" y="6586989"/>
                </a:lnTo>
                <a:lnTo>
                  <a:pt x="6637758" y="0"/>
                </a:lnTo>
                <a:close/>
              </a:path>
            </a:pathLst>
          </a:custGeom>
          <a:blipFill>
            <a:blip r:embed="rId3">
              <a:alphaModFix amt="25000"/>
            </a:blip>
            <a:stretch>
              <a:fillRect l="-46263" r="-47195" b="-29966"/>
            </a:stretch>
          </a:blipFill>
        </p:spPr>
        <p:txBody>
          <a:bodyPr/>
          <a:lstStyle/>
          <a:p>
            <a:endParaRPr lang="en-US" dirty="0"/>
          </a:p>
        </p:txBody>
      </p:sp>
      <p:sp>
        <p:nvSpPr>
          <p:cNvPr id="8" name="Freeform 5">
            <a:extLst>
              <a:ext uri="{FF2B5EF4-FFF2-40B4-BE49-F238E27FC236}">
                <a16:creationId xmlns:a16="http://schemas.microsoft.com/office/drawing/2014/main" id="{EC0CCB8C-B5CF-ACD3-605F-E568AA1FE834}"/>
              </a:ext>
            </a:extLst>
          </p:cNvPr>
          <p:cNvSpPr/>
          <p:nvPr userDrawn="1"/>
        </p:nvSpPr>
        <p:spPr>
          <a:xfrm>
            <a:off x="567321" y="1834042"/>
            <a:ext cx="6637758" cy="1709923"/>
          </a:xfrm>
          <a:custGeom>
            <a:avLst/>
            <a:gdLst/>
            <a:ahLst/>
            <a:cxnLst/>
            <a:rect l="l" t="t" r="r" b="b"/>
            <a:pathLst>
              <a:path w="6637758" h="1709923">
                <a:moveTo>
                  <a:pt x="0" y="0"/>
                </a:moveTo>
                <a:lnTo>
                  <a:pt x="6637758" y="0"/>
                </a:lnTo>
                <a:lnTo>
                  <a:pt x="6637758" y="1709923"/>
                </a:lnTo>
                <a:lnTo>
                  <a:pt x="0" y="1709923"/>
                </a:lnTo>
                <a:lnTo>
                  <a:pt x="0" y="0"/>
                </a:lnTo>
                <a:close/>
              </a:path>
            </a:pathLst>
          </a:custGeom>
          <a:blipFill>
            <a:blip r:embed="rId4"/>
            <a:stretch>
              <a:fillRect l="-10591" r="-19567"/>
            </a:stretch>
          </a:blipFill>
        </p:spPr>
        <p:txBody>
          <a:bodyPr/>
          <a:lstStyle/>
          <a:p>
            <a:endParaRPr lang="en-US" dirty="0"/>
          </a:p>
        </p:txBody>
      </p:sp>
      <p:sp>
        <p:nvSpPr>
          <p:cNvPr id="9" name="TextBox 7">
            <a:extLst>
              <a:ext uri="{FF2B5EF4-FFF2-40B4-BE49-F238E27FC236}">
                <a16:creationId xmlns:a16="http://schemas.microsoft.com/office/drawing/2014/main" id="{F8CB8554-AD68-4947-3D2F-02E4B0D766D6}"/>
              </a:ext>
            </a:extLst>
          </p:cNvPr>
          <p:cNvSpPr txBox="1"/>
          <p:nvPr userDrawn="1"/>
        </p:nvSpPr>
        <p:spPr>
          <a:xfrm>
            <a:off x="624840" y="8690975"/>
            <a:ext cx="5921295" cy="1016992"/>
          </a:xfrm>
          <a:prstGeom prst="rect">
            <a:avLst/>
          </a:prstGeom>
        </p:spPr>
        <p:txBody>
          <a:bodyPr lIns="0" tIns="0" rIns="0" bIns="0" rtlCol="0" anchor="t">
            <a:spAutoFit/>
          </a:bodyPr>
          <a:lstStyle/>
          <a:p>
            <a:pPr algn="just">
              <a:lnSpc>
                <a:spcPts val="1027"/>
              </a:lnSpc>
            </a:pPr>
            <a:r>
              <a:rPr lang="en-US" sz="800" dirty="0">
                <a:solidFill>
                  <a:srgbClr val="000000"/>
                </a:solidFill>
                <a:latin typeface="Century Gothic 1"/>
                <a:ea typeface="Century Gothic 1"/>
                <a:cs typeface="Century Gothic 1"/>
                <a:sym typeface="Century Gothic 1"/>
              </a:rPr>
              <a:t>Nevada Rural Housing does not originate mortgage loans. Launchpad eligibility is determined by licensed lenders approved to offer the program. Participating lenders are responsible to follow all program and loan agency guidelines. Not all applicants will qualify. The down payment assistance is provided in the form of a second mortgage with no interest and no scheduled payments and is forgiven at maturity (5 years). *A first-time buyer has not owned a home in the past 3 years. Qualified Veterans and those purchasing in a qualified census tract are exempt from the first-time homebuyer requirement. Title 38 of the Code of Federal Regulations defines a veteran as “a person who served in the active military, naval, or air service and who was discharged or released under conditions other than dishonorable”. </a:t>
            </a:r>
          </a:p>
          <a:p>
            <a:pPr algn="just">
              <a:lnSpc>
                <a:spcPts val="1027"/>
              </a:lnSpc>
            </a:pPr>
            <a:r>
              <a:rPr lang="en-US" sz="800" dirty="0">
                <a:solidFill>
                  <a:srgbClr val="000000"/>
                </a:solidFill>
                <a:latin typeface="Century Gothic 1"/>
                <a:ea typeface="Century Gothic 1"/>
                <a:cs typeface="Century Gothic 1"/>
                <a:sym typeface="Century Gothic 1"/>
              </a:rPr>
              <a:t>REV 05.28.24</a:t>
            </a:r>
          </a:p>
        </p:txBody>
      </p:sp>
      <p:sp>
        <p:nvSpPr>
          <p:cNvPr id="10" name="Freeform 12">
            <a:extLst>
              <a:ext uri="{FF2B5EF4-FFF2-40B4-BE49-F238E27FC236}">
                <a16:creationId xmlns:a16="http://schemas.microsoft.com/office/drawing/2014/main" id="{1B033CA0-844E-513E-4566-225A59F1EA7F}"/>
              </a:ext>
            </a:extLst>
          </p:cNvPr>
          <p:cNvSpPr/>
          <p:nvPr userDrawn="1"/>
        </p:nvSpPr>
        <p:spPr>
          <a:xfrm>
            <a:off x="5799298" y="7698151"/>
            <a:ext cx="1195862" cy="629821"/>
          </a:xfrm>
          <a:custGeom>
            <a:avLst/>
            <a:gdLst/>
            <a:ahLst/>
            <a:cxnLst/>
            <a:rect l="l" t="t" r="r" b="b"/>
            <a:pathLst>
              <a:path w="1195862" h="629821">
                <a:moveTo>
                  <a:pt x="0" y="0"/>
                </a:moveTo>
                <a:lnTo>
                  <a:pt x="1195862" y="0"/>
                </a:lnTo>
                <a:lnTo>
                  <a:pt x="1195862" y="629820"/>
                </a:lnTo>
                <a:lnTo>
                  <a:pt x="0" y="629820"/>
                </a:lnTo>
                <a:lnTo>
                  <a:pt x="0" y="0"/>
                </a:lnTo>
                <a:close/>
              </a:path>
            </a:pathLst>
          </a:custGeom>
          <a:blipFill>
            <a:blip r:embed="rId5"/>
            <a:stretch>
              <a:fillRect/>
            </a:stretch>
          </a:blipFill>
        </p:spPr>
        <p:txBody>
          <a:bodyPr/>
          <a:lstStyle/>
          <a:p>
            <a:endParaRPr lang="en-US" dirty="0"/>
          </a:p>
        </p:txBody>
      </p:sp>
      <p:sp>
        <p:nvSpPr>
          <p:cNvPr id="11" name="TextBox 13">
            <a:extLst>
              <a:ext uri="{FF2B5EF4-FFF2-40B4-BE49-F238E27FC236}">
                <a16:creationId xmlns:a16="http://schemas.microsoft.com/office/drawing/2014/main" id="{7AFB3D49-CBAB-44CF-200B-B87BBAD59722}"/>
              </a:ext>
            </a:extLst>
          </p:cNvPr>
          <p:cNvSpPr txBox="1"/>
          <p:nvPr userDrawn="1"/>
        </p:nvSpPr>
        <p:spPr>
          <a:xfrm>
            <a:off x="777240" y="3644318"/>
            <a:ext cx="5921295" cy="2205982"/>
          </a:xfrm>
          <a:prstGeom prst="rect">
            <a:avLst/>
          </a:prstGeom>
        </p:spPr>
        <p:txBody>
          <a:bodyPr lIns="0" tIns="0" rIns="0" bIns="0" rtlCol="0" anchor="t">
            <a:spAutoFit/>
          </a:bodyPr>
          <a:lstStyle/>
          <a:p>
            <a:pPr algn="l">
              <a:lnSpc>
                <a:spcPts val="18060"/>
              </a:lnSpc>
            </a:pPr>
            <a:r>
              <a:rPr lang="en-US" sz="12900" dirty="0">
                <a:solidFill>
                  <a:srgbClr val="B500BE"/>
                </a:solidFill>
                <a:latin typeface="Century Gothic 2"/>
                <a:ea typeface="Century Gothic 2"/>
                <a:cs typeface="Century Gothic 2"/>
                <a:sym typeface="Century Gothic 2"/>
              </a:rPr>
              <a:t>6.17%</a:t>
            </a:r>
          </a:p>
        </p:txBody>
      </p:sp>
      <p:sp>
        <p:nvSpPr>
          <p:cNvPr id="12" name="TextBox 14">
            <a:extLst>
              <a:ext uri="{FF2B5EF4-FFF2-40B4-BE49-F238E27FC236}">
                <a16:creationId xmlns:a16="http://schemas.microsoft.com/office/drawing/2014/main" id="{89D48A47-30E3-3566-3F59-149448C6AD24}"/>
              </a:ext>
            </a:extLst>
          </p:cNvPr>
          <p:cNvSpPr txBox="1"/>
          <p:nvPr userDrawn="1"/>
        </p:nvSpPr>
        <p:spPr>
          <a:xfrm>
            <a:off x="777240" y="5812201"/>
            <a:ext cx="5178614" cy="2483485"/>
          </a:xfrm>
          <a:prstGeom prst="rect">
            <a:avLst/>
          </a:prstGeom>
        </p:spPr>
        <p:txBody>
          <a:bodyPr lIns="0" tIns="0" rIns="0" bIns="0" rtlCol="0" anchor="t">
            <a:spAutoFit/>
          </a:bodyPr>
          <a:lstStyle/>
          <a:p>
            <a:pPr algn="l">
              <a:lnSpc>
                <a:spcPts val="2240"/>
              </a:lnSpc>
            </a:pPr>
            <a:r>
              <a:rPr lang="en-US" sz="1600" dirty="0">
                <a:solidFill>
                  <a:srgbClr val="000000"/>
                </a:solidFill>
                <a:latin typeface="Urbanist Medium"/>
                <a:ea typeface="Urbanist Medium"/>
                <a:cs typeface="Urbanist Medium"/>
                <a:sym typeface="Urbanist"/>
              </a:rPr>
              <a:t>Life takes flight with the power of homeownership at a below-market interest rate!</a:t>
            </a:r>
          </a:p>
          <a:p>
            <a:pPr marL="345443" lvl="1" indent="-172721" algn="l">
              <a:lnSpc>
                <a:spcPts val="2240"/>
              </a:lnSpc>
              <a:buFont typeface="Arial"/>
              <a:buChar char="•"/>
            </a:pPr>
            <a:r>
              <a:rPr lang="en-US" sz="1600" dirty="0">
                <a:solidFill>
                  <a:srgbClr val="000000"/>
                </a:solidFill>
                <a:latin typeface="Urbanist Medium"/>
                <a:ea typeface="Urbanist Medium"/>
                <a:cs typeface="Urbanist Medium"/>
                <a:sym typeface="Urbanist"/>
              </a:rPr>
              <a:t>For first-time homebuyers only* (Veterans exempt)</a:t>
            </a:r>
          </a:p>
          <a:p>
            <a:pPr marL="345443" lvl="1" indent="-172721" algn="l">
              <a:lnSpc>
                <a:spcPts val="2240"/>
              </a:lnSpc>
              <a:buFont typeface="Arial"/>
              <a:buChar char="•"/>
            </a:pPr>
            <a:r>
              <a:rPr lang="en-US" sz="1600" dirty="0">
                <a:solidFill>
                  <a:srgbClr val="000000"/>
                </a:solidFill>
                <a:latin typeface="Urbanist Medium"/>
                <a:ea typeface="Urbanist Medium"/>
                <a:cs typeface="Urbanist Medium"/>
                <a:sym typeface="Urbanist"/>
              </a:rPr>
              <a:t>Launchpad provides 4% down payment assistance paired with 30-year fixed-rate government loans (FHA, VA, USDA-RD)</a:t>
            </a:r>
          </a:p>
          <a:p>
            <a:pPr marL="345443" lvl="1" indent="-172721" algn="l">
              <a:lnSpc>
                <a:spcPts val="2240"/>
              </a:lnSpc>
              <a:buFont typeface="Arial"/>
              <a:buChar char="•"/>
            </a:pPr>
            <a:r>
              <a:rPr lang="en-US" sz="1600" dirty="0">
                <a:solidFill>
                  <a:srgbClr val="000000"/>
                </a:solidFill>
                <a:latin typeface="Urbanist Medium"/>
                <a:ea typeface="Urbanist Medium"/>
                <a:cs typeface="Urbanist Medium"/>
                <a:sym typeface="Urbanist"/>
              </a:rPr>
              <a:t>Down payment assistance is forgiven after 5 years </a:t>
            </a:r>
          </a:p>
          <a:p>
            <a:pPr algn="l">
              <a:lnSpc>
                <a:spcPts val="2240"/>
              </a:lnSpc>
            </a:pPr>
            <a:endParaRPr lang="en-US" sz="1600" dirty="0">
              <a:solidFill>
                <a:srgbClr val="000000"/>
              </a:solidFill>
              <a:latin typeface="Urbanist Medium"/>
              <a:ea typeface="Urbanist Medium"/>
              <a:cs typeface="Urbanist Medium"/>
              <a:sym typeface="Urbanist"/>
            </a:endParaRPr>
          </a:p>
          <a:p>
            <a:pPr algn="l">
              <a:lnSpc>
                <a:spcPts val="2240"/>
              </a:lnSpc>
            </a:pPr>
            <a:r>
              <a:rPr lang="en-US" sz="1600" dirty="0">
                <a:solidFill>
                  <a:srgbClr val="000000"/>
                </a:solidFill>
                <a:latin typeface="Urbanist Medium"/>
                <a:ea typeface="Urbanist Medium"/>
                <a:cs typeface="Urbanist Medium"/>
                <a:sym typeface="Urbanist"/>
              </a:rPr>
              <a:t>Blast over to </a:t>
            </a:r>
            <a:r>
              <a:rPr lang="en-US" sz="1600" dirty="0">
                <a:solidFill>
                  <a:srgbClr val="B500BE"/>
                </a:solidFill>
                <a:latin typeface="Urbanist Medium"/>
                <a:ea typeface="Urbanist Medium"/>
                <a:cs typeface="Urbanist Medium"/>
                <a:sym typeface="Urbanist"/>
              </a:rPr>
              <a:t>BuyRuralNV.org</a:t>
            </a:r>
            <a:r>
              <a:rPr lang="en-US" sz="1600" dirty="0">
                <a:solidFill>
                  <a:srgbClr val="2D54A4"/>
                </a:solidFill>
                <a:latin typeface="Urbanist Medium"/>
                <a:ea typeface="Urbanist Medium"/>
                <a:cs typeface="Urbanist Medium"/>
                <a:sym typeface="Urbanist"/>
              </a:rPr>
              <a:t> </a:t>
            </a:r>
            <a:r>
              <a:rPr lang="en-US" sz="1600" dirty="0">
                <a:solidFill>
                  <a:srgbClr val="000000"/>
                </a:solidFill>
                <a:latin typeface="Urbanist Medium"/>
                <a:ea typeface="Urbanist Medium"/>
                <a:cs typeface="Urbanist Medium"/>
                <a:sym typeface="Urbanist"/>
              </a:rPr>
              <a:t>for program details.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9E98B3C9-46B9-3906-7FED-D2ECE41AAF26}"/>
              </a:ext>
            </a:extLst>
          </p:cNvPr>
          <p:cNvSpPr/>
          <p:nvPr/>
        </p:nvSpPr>
        <p:spPr>
          <a:xfrm>
            <a:off x="457200" y="762000"/>
            <a:ext cx="1207251" cy="1207251"/>
          </a:xfrm>
          <a:custGeom>
            <a:avLst/>
            <a:gdLst/>
            <a:ahLst/>
            <a:cxnLst/>
            <a:rect l="l" t="t" r="r" b="b"/>
            <a:pathLst>
              <a:path w="1207251" h="1207251">
                <a:moveTo>
                  <a:pt x="0" y="0"/>
                </a:moveTo>
                <a:lnTo>
                  <a:pt x="1207251" y="0"/>
                </a:lnTo>
                <a:lnTo>
                  <a:pt x="1207251" y="1207252"/>
                </a:lnTo>
                <a:lnTo>
                  <a:pt x="0" y="12072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TextBox 8">
            <a:extLst>
              <a:ext uri="{FF2B5EF4-FFF2-40B4-BE49-F238E27FC236}">
                <a16:creationId xmlns:a16="http://schemas.microsoft.com/office/drawing/2014/main" id="{407D370F-9513-60B7-4E64-1B5C0F8A5C88}"/>
              </a:ext>
            </a:extLst>
          </p:cNvPr>
          <p:cNvSpPr txBox="1"/>
          <p:nvPr/>
        </p:nvSpPr>
        <p:spPr>
          <a:xfrm>
            <a:off x="1857118" y="1170364"/>
            <a:ext cx="3497458" cy="390525"/>
          </a:xfrm>
          <a:prstGeom prst="rect">
            <a:avLst/>
          </a:prstGeom>
        </p:spPr>
        <p:txBody>
          <a:bodyPr lIns="0" tIns="0" rIns="0" bIns="0" rtlCol="0" anchor="t">
            <a:spAutoFit/>
          </a:bodyPr>
          <a:lstStyle/>
          <a:p>
            <a:pPr algn="ctr">
              <a:lnSpc>
                <a:spcPts val="3119"/>
              </a:lnSpc>
            </a:pPr>
            <a:r>
              <a:rPr lang="en-US" sz="2599" spc="-103" dirty="0">
                <a:solidFill>
                  <a:srgbClr val="000000"/>
                </a:solidFill>
                <a:latin typeface="Century Gothic 1"/>
                <a:ea typeface="Century Gothic 1"/>
                <a:cs typeface="Century Gothic 1"/>
                <a:sym typeface="Century Gothic 1"/>
              </a:rPr>
              <a:t>Place your info here!</a:t>
            </a:r>
          </a:p>
        </p:txBody>
      </p:sp>
      <p:grpSp>
        <p:nvGrpSpPr>
          <p:cNvPr id="4" name="Group 9">
            <a:extLst>
              <a:ext uri="{FF2B5EF4-FFF2-40B4-BE49-F238E27FC236}">
                <a16:creationId xmlns:a16="http://schemas.microsoft.com/office/drawing/2014/main" id="{2CA99F08-3FCC-9FB7-8E35-2A38C3B6B45A}"/>
              </a:ext>
            </a:extLst>
          </p:cNvPr>
          <p:cNvGrpSpPr/>
          <p:nvPr/>
        </p:nvGrpSpPr>
        <p:grpSpPr>
          <a:xfrm>
            <a:off x="5547243" y="807808"/>
            <a:ext cx="1746593" cy="1115636"/>
            <a:chOff x="0" y="0"/>
            <a:chExt cx="2328791" cy="1487515"/>
          </a:xfrm>
        </p:grpSpPr>
        <p:sp>
          <p:nvSpPr>
            <p:cNvPr id="5" name="Freeform 10">
              <a:extLst>
                <a:ext uri="{FF2B5EF4-FFF2-40B4-BE49-F238E27FC236}">
                  <a16:creationId xmlns:a16="http://schemas.microsoft.com/office/drawing/2014/main" id="{D1FD0B3D-0F21-EF6D-28AB-D30AF8828378}"/>
                </a:ext>
              </a:extLst>
            </p:cNvPr>
            <p:cNvSpPr/>
            <p:nvPr/>
          </p:nvSpPr>
          <p:spPr>
            <a:xfrm>
              <a:off x="0" y="0"/>
              <a:ext cx="2328791" cy="1487515"/>
            </a:xfrm>
            <a:custGeom>
              <a:avLst/>
              <a:gdLst/>
              <a:ahLst/>
              <a:cxnLst/>
              <a:rect l="l" t="t" r="r" b="b"/>
              <a:pathLst>
                <a:path w="2328791" h="1487515">
                  <a:moveTo>
                    <a:pt x="0" y="0"/>
                  </a:moveTo>
                  <a:lnTo>
                    <a:pt x="2328791" y="0"/>
                  </a:lnTo>
                  <a:lnTo>
                    <a:pt x="2328791" y="1487515"/>
                  </a:lnTo>
                  <a:lnTo>
                    <a:pt x="0" y="148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6" name="TextBox 11">
              <a:extLst>
                <a:ext uri="{FF2B5EF4-FFF2-40B4-BE49-F238E27FC236}">
                  <a16:creationId xmlns:a16="http://schemas.microsoft.com/office/drawing/2014/main" id="{22A2D1E0-3193-887D-A67F-024ECC776B3C}"/>
                </a:ext>
              </a:extLst>
            </p:cNvPr>
            <p:cNvSpPr txBox="1"/>
            <p:nvPr/>
          </p:nvSpPr>
          <p:spPr>
            <a:xfrm>
              <a:off x="555082" y="359486"/>
              <a:ext cx="1218626" cy="757129"/>
            </a:xfrm>
            <a:prstGeom prst="rect">
              <a:avLst/>
            </a:prstGeom>
          </p:spPr>
          <p:txBody>
            <a:bodyPr lIns="0" tIns="0" rIns="0" bIns="0" rtlCol="0" anchor="t">
              <a:spAutoFit/>
            </a:bodyPr>
            <a:lstStyle/>
            <a:p>
              <a:pPr algn="ctr">
                <a:lnSpc>
                  <a:spcPts val="2079"/>
                </a:lnSpc>
              </a:pPr>
              <a:r>
                <a:rPr lang="en-US" sz="2599" spc="-101" dirty="0">
                  <a:solidFill>
                    <a:srgbClr val="FFFFFF"/>
                  </a:solidFill>
                  <a:latin typeface="Century Gothic 1"/>
                  <a:ea typeface="Century Gothic 1"/>
                  <a:cs typeface="Century Gothic 1"/>
                  <a:sym typeface="Century Gothic 1"/>
                </a:rPr>
                <a:t>Your</a:t>
              </a:r>
            </a:p>
            <a:p>
              <a:pPr algn="ctr">
                <a:lnSpc>
                  <a:spcPts val="2079"/>
                </a:lnSpc>
              </a:pPr>
              <a:r>
                <a:rPr lang="en-US" sz="2599" spc="-103" dirty="0">
                  <a:solidFill>
                    <a:srgbClr val="FFFFFF"/>
                  </a:solidFill>
                  <a:latin typeface="Century Gothic 1"/>
                  <a:ea typeface="Century Gothic 1"/>
                  <a:cs typeface="Century Gothic 1"/>
                  <a:sym typeface="Century Gothic 1"/>
                </a:rPr>
                <a:t>Logo</a:t>
              </a:r>
            </a:p>
          </p:txBody>
        </p:sp>
      </p:grpSp>
    </p:spTree>
    <p:extLst>
      <p:ext uri="{BB962C8B-B14F-4D97-AF65-F5344CB8AC3E}">
        <p14:creationId xmlns:p14="http://schemas.microsoft.com/office/powerpoint/2010/main" val="147464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9532A0FC-CD15-BFBF-4AC1-1EC602B701E9}"/>
              </a:ext>
            </a:extLst>
          </p:cNvPr>
          <p:cNvSpPr/>
          <p:nvPr/>
        </p:nvSpPr>
        <p:spPr>
          <a:xfrm>
            <a:off x="457200" y="533400"/>
            <a:ext cx="1207251" cy="1207251"/>
          </a:xfrm>
          <a:custGeom>
            <a:avLst/>
            <a:gdLst/>
            <a:ahLst/>
            <a:cxnLst/>
            <a:rect l="l" t="t" r="r" b="b"/>
            <a:pathLst>
              <a:path w="1207251" h="1207251">
                <a:moveTo>
                  <a:pt x="0" y="0"/>
                </a:moveTo>
                <a:lnTo>
                  <a:pt x="1207251" y="0"/>
                </a:lnTo>
                <a:lnTo>
                  <a:pt x="1207251" y="1207252"/>
                </a:lnTo>
                <a:lnTo>
                  <a:pt x="0" y="12072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TextBox 8">
            <a:extLst>
              <a:ext uri="{FF2B5EF4-FFF2-40B4-BE49-F238E27FC236}">
                <a16:creationId xmlns:a16="http://schemas.microsoft.com/office/drawing/2014/main" id="{1A0B1169-8203-D712-50C1-4E5F80DDB958}"/>
              </a:ext>
            </a:extLst>
          </p:cNvPr>
          <p:cNvSpPr txBox="1"/>
          <p:nvPr/>
        </p:nvSpPr>
        <p:spPr>
          <a:xfrm>
            <a:off x="1857118" y="941764"/>
            <a:ext cx="3497458" cy="390525"/>
          </a:xfrm>
          <a:prstGeom prst="rect">
            <a:avLst/>
          </a:prstGeom>
        </p:spPr>
        <p:txBody>
          <a:bodyPr lIns="0" tIns="0" rIns="0" bIns="0" rtlCol="0" anchor="t">
            <a:spAutoFit/>
          </a:bodyPr>
          <a:lstStyle/>
          <a:p>
            <a:pPr algn="ctr">
              <a:lnSpc>
                <a:spcPts val="3119"/>
              </a:lnSpc>
            </a:pPr>
            <a:r>
              <a:rPr lang="en-US" sz="2599" spc="-103" dirty="0">
                <a:solidFill>
                  <a:srgbClr val="000000"/>
                </a:solidFill>
                <a:latin typeface="Century Gothic 1"/>
                <a:ea typeface="Century Gothic 1"/>
                <a:cs typeface="Century Gothic 1"/>
                <a:sym typeface="Century Gothic 1"/>
              </a:rPr>
              <a:t>Place your info here!</a:t>
            </a:r>
          </a:p>
        </p:txBody>
      </p:sp>
      <p:grpSp>
        <p:nvGrpSpPr>
          <p:cNvPr id="4" name="Group 9">
            <a:extLst>
              <a:ext uri="{FF2B5EF4-FFF2-40B4-BE49-F238E27FC236}">
                <a16:creationId xmlns:a16="http://schemas.microsoft.com/office/drawing/2014/main" id="{D360681B-CE75-7D81-0890-5C2E087A1998}"/>
              </a:ext>
            </a:extLst>
          </p:cNvPr>
          <p:cNvGrpSpPr/>
          <p:nvPr/>
        </p:nvGrpSpPr>
        <p:grpSpPr>
          <a:xfrm>
            <a:off x="5547243" y="579208"/>
            <a:ext cx="1746593" cy="1115636"/>
            <a:chOff x="0" y="0"/>
            <a:chExt cx="2328791" cy="1487515"/>
          </a:xfrm>
        </p:grpSpPr>
        <p:sp>
          <p:nvSpPr>
            <p:cNvPr id="5" name="Freeform 10">
              <a:extLst>
                <a:ext uri="{FF2B5EF4-FFF2-40B4-BE49-F238E27FC236}">
                  <a16:creationId xmlns:a16="http://schemas.microsoft.com/office/drawing/2014/main" id="{92472BFF-D010-0F6A-2671-BF76E2D64F0D}"/>
                </a:ext>
              </a:extLst>
            </p:cNvPr>
            <p:cNvSpPr/>
            <p:nvPr/>
          </p:nvSpPr>
          <p:spPr>
            <a:xfrm>
              <a:off x="0" y="0"/>
              <a:ext cx="2328791" cy="1487515"/>
            </a:xfrm>
            <a:custGeom>
              <a:avLst/>
              <a:gdLst/>
              <a:ahLst/>
              <a:cxnLst/>
              <a:rect l="l" t="t" r="r" b="b"/>
              <a:pathLst>
                <a:path w="2328791" h="1487515">
                  <a:moveTo>
                    <a:pt x="0" y="0"/>
                  </a:moveTo>
                  <a:lnTo>
                    <a:pt x="2328791" y="0"/>
                  </a:lnTo>
                  <a:lnTo>
                    <a:pt x="2328791" y="1487515"/>
                  </a:lnTo>
                  <a:lnTo>
                    <a:pt x="0" y="148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6" name="TextBox 11">
              <a:extLst>
                <a:ext uri="{FF2B5EF4-FFF2-40B4-BE49-F238E27FC236}">
                  <a16:creationId xmlns:a16="http://schemas.microsoft.com/office/drawing/2014/main" id="{16CA7C02-CE78-0D17-5762-EB82F6AECDDF}"/>
                </a:ext>
              </a:extLst>
            </p:cNvPr>
            <p:cNvSpPr txBox="1"/>
            <p:nvPr/>
          </p:nvSpPr>
          <p:spPr>
            <a:xfrm>
              <a:off x="555082" y="359486"/>
              <a:ext cx="1218626" cy="757129"/>
            </a:xfrm>
            <a:prstGeom prst="rect">
              <a:avLst/>
            </a:prstGeom>
          </p:spPr>
          <p:txBody>
            <a:bodyPr lIns="0" tIns="0" rIns="0" bIns="0" rtlCol="0" anchor="t">
              <a:spAutoFit/>
            </a:bodyPr>
            <a:lstStyle/>
            <a:p>
              <a:pPr algn="ctr">
                <a:lnSpc>
                  <a:spcPts val="2079"/>
                </a:lnSpc>
              </a:pPr>
              <a:r>
                <a:rPr lang="en-US" sz="2599" spc="-101" dirty="0">
                  <a:solidFill>
                    <a:srgbClr val="FFFFFF"/>
                  </a:solidFill>
                  <a:latin typeface="Century Gothic 1"/>
                  <a:ea typeface="Century Gothic 1"/>
                  <a:cs typeface="Century Gothic 1"/>
                  <a:sym typeface="Century Gothic 1"/>
                </a:rPr>
                <a:t>Your</a:t>
              </a:r>
            </a:p>
            <a:p>
              <a:pPr algn="ctr">
                <a:lnSpc>
                  <a:spcPts val="2079"/>
                </a:lnSpc>
              </a:pPr>
              <a:r>
                <a:rPr lang="en-US" sz="2599" spc="-103" dirty="0">
                  <a:solidFill>
                    <a:srgbClr val="FFFFFF"/>
                  </a:solidFill>
                  <a:latin typeface="Century Gothic 1"/>
                  <a:ea typeface="Century Gothic 1"/>
                  <a:cs typeface="Century Gothic 1"/>
                  <a:sym typeface="Century Gothic 1"/>
                </a:rPr>
                <a:t>Logo</a:t>
              </a:r>
            </a:p>
          </p:txBody>
        </p:sp>
      </p:grpSp>
    </p:spTree>
    <p:extLst>
      <p:ext uri="{BB962C8B-B14F-4D97-AF65-F5344CB8AC3E}">
        <p14:creationId xmlns:p14="http://schemas.microsoft.com/office/powerpoint/2010/main" val="3561271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14</Words>
  <Application>Microsoft Macintosh PowerPoint</Application>
  <PresentationFormat>Custom</PresentationFormat>
  <Paragraphs>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Century Gothic 2</vt:lpstr>
      <vt:lpstr>Urbanist Medium</vt:lpstr>
      <vt:lpstr>Century Gothic 1</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HOP Generic + Custom Flyer</dc:title>
  <cp:lastModifiedBy>Christopher Mora</cp:lastModifiedBy>
  <cp:revision>3</cp:revision>
  <dcterms:created xsi:type="dcterms:W3CDTF">2006-08-16T00:00:00Z</dcterms:created>
  <dcterms:modified xsi:type="dcterms:W3CDTF">2024-08-13T14:35:22Z</dcterms:modified>
  <dc:identifier>DAFafFZQeYk</dc:identifier>
</cp:coreProperties>
</file>