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772400" cy="10058400"/>
  <p:notesSz cx="6858000" cy="9144000"/>
  <p:embeddedFontLst>
    <p:embeddedFont>
      <p:font typeface="Century Gothic 1" panose="020B0502020202020204" pitchFamily="34" charset="0"/>
      <p:regular r:id="rId3"/>
      <p:bold r:id="rId4"/>
    </p:embeddedFont>
    <p:embeddedFont>
      <p:font typeface="Century Gothic 2" panose="020B0702020202020204" pitchFamily="34" charset="0"/>
      <p:regular r:id="rId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5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58" autoAdjust="0"/>
  </p:normalViewPr>
  <p:slideViewPr>
    <p:cSldViewPr>
      <p:cViewPr varScale="1">
        <p:scale>
          <a:sx n="79" d="100"/>
          <a:sy n="79" d="100"/>
        </p:scale>
        <p:origin x="3384" y="200"/>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font" Target="fonts/font1.fntdata"/><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3.fntdata"/><Relationship Id="rId4" Type="http://schemas.openxmlformats.org/officeDocument/2006/relationships/font" Target="fonts/font2.fntdata"/><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7/15/24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a:spLocks noGrp="1" noRot="1" noMove="1" noResize="1" noEditPoints="1" noAdjustHandles="1" noChangeArrowheads="1" noChangeShapeType="1"/>
          </p:cNvSpPr>
          <p:nvPr/>
        </p:nvSpPr>
        <p:spPr>
          <a:xfrm>
            <a:off x="5521765" y="318355"/>
            <a:ext cx="1750679" cy="922024"/>
          </a:xfrm>
          <a:custGeom>
            <a:avLst/>
            <a:gdLst/>
            <a:ahLst/>
            <a:cxnLst/>
            <a:rect l="l" t="t" r="r" b="b"/>
            <a:pathLst>
              <a:path w="1750679" h="922024">
                <a:moveTo>
                  <a:pt x="0" y="0"/>
                </a:moveTo>
                <a:lnTo>
                  <a:pt x="1750679" y="0"/>
                </a:lnTo>
                <a:lnTo>
                  <a:pt x="1750679" y="922025"/>
                </a:lnTo>
                <a:lnTo>
                  <a:pt x="0" y="922025"/>
                </a:lnTo>
                <a:lnTo>
                  <a:pt x="0" y="0"/>
                </a:lnTo>
                <a:close/>
              </a:path>
            </a:pathLst>
          </a:custGeom>
          <a:blipFill>
            <a:blip r:embed="rId2"/>
            <a:stretch>
              <a:fillRect/>
            </a:stretch>
          </a:blipFill>
        </p:spPr>
        <p:txBody>
          <a:bodyPr/>
          <a:lstStyle/>
          <a:p>
            <a:endParaRPr lang="en-US"/>
          </a:p>
        </p:txBody>
      </p:sp>
      <p:sp>
        <p:nvSpPr>
          <p:cNvPr id="8" name="Freeform 8"/>
          <p:cNvSpPr/>
          <p:nvPr/>
        </p:nvSpPr>
        <p:spPr>
          <a:xfrm>
            <a:off x="410712" y="173614"/>
            <a:ext cx="1207251" cy="1207251"/>
          </a:xfrm>
          <a:custGeom>
            <a:avLst/>
            <a:gdLst/>
            <a:ahLst/>
            <a:cxnLst/>
            <a:rect l="l" t="t" r="r" b="b"/>
            <a:pathLst>
              <a:path w="1207251" h="1207251">
                <a:moveTo>
                  <a:pt x="0" y="0"/>
                </a:moveTo>
                <a:lnTo>
                  <a:pt x="1207252" y="0"/>
                </a:lnTo>
                <a:lnTo>
                  <a:pt x="1207252" y="1207252"/>
                </a:lnTo>
                <a:lnTo>
                  <a:pt x="0" y="120725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9" name="TextBox 9"/>
          <p:cNvSpPr txBox="1"/>
          <p:nvPr/>
        </p:nvSpPr>
        <p:spPr>
          <a:xfrm>
            <a:off x="1810631" y="581978"/>
            <a:ext cx="3497458" cy="390525"/>
          </a:xfrm>
          <a:prstGeom prst="rect">
            <a:avLst/>
          </a:prstGeom>
        </p:spPr>
        <p:txBody>
          <a:bodyPr lIns="0" tIns="0" rIns="0" bIns="0" rtlCol="0" anchor="t">
            <a:spAutoFit/>
          </a:bodyPr>
          <a:lstStyle/>
          <a:p>
            <a:pPr algn="ctr">
              <a:lnSpc>
                <a:spcPts val="3119"/>
              </a:lnSpc>
            </a:pPr>
            <a:r>
              <a:rPr lang="en-US" sz="2599" spc="-103">
                <a:solidFill>
                  <a:srgbClr val="000000"/>
                </a:solidFill>
                <a:latin typeface="Century Gothic 2"/>
                <a:ea typeface="Century Gothic 2"/>
                <a:cs typeface="Century Gothic 2"/>
                <a:sym typeface="Century Gothic 2"/>
              </a:rPr>
              <a:t>Place your info here!</a:t>
            </a:r>
          </a:p>
        </p:txBody>
      </p:sp>
      <p:sp>
        <p:nvSpPr>
          <p:cNvPr id="11" name="Freeform 3">
            <a:extLst>
              <a:ext uri="{FF2B5EF4-FFF2-40B4-BE49-F238E27FC236}">
                <a16:creationId xmlns:a16="http://schemas.microsoft.com/office/drawing/2014/main" id="{6A2ECD62-7496-AF5E-BDC6-B84F72E18356}"/>
              </a:ext>
            </a:extLst>
          </p:cNvPr>
          <p:cNvSpPr>
            <a:spLocks noGrp="1" noRot="1" noMove="1" noResize="1" noEditPoints="1" noAdjustHandles="1" noChangeArrowheads="1" noChangeShapeType="1"/>
          </p:cNvSpPr>
          <p:nvPr/>
        </p:nvSpPr>
        <p:spPr>
          <a:xfrm>
            <a:off x="6727722" y="8915270"/>
            <a:ext cx="534876" cy="490615"/>
          </a:xfrm>
          <a:custGeom>
            <a:avLst/>
            <a:gdLst/>
            <a:ahLst/>
            <a:cxnLst/>
            <a:rect l="l" t="t" r="r" b="b"/>
            <a:pathLst>
              <a:path w="534876" h="490615">
                <a:moveTo>
                  <a:pt x="0" y="0"/>
                </a:moveTo>
                <a:lnTo>
                  <a:pt x="534876" y="0"/>
                </a:lnTo>
                <a:lnTo>
                  <a:pt x="534876" y="490615"/>
                </a:lnTo>
                <a:lnTo>
                  <a:pt x="0" y="490615"/>
                </a:lnTo>
                <a:lnTo>
                  <a:pt x="0" y="0"/>
                </a:lnTo>
                <a:close/>
              </a:path>
            </a:pathLst>
          </a:custGeom>
          <a:blipFill>
            <a:blip r:embed="rId5"/>
            <a:stretch>
              <a:fillRect l="-83143" b="-1"/>
            </a:stretch>
          </a:blipFill>
        </p:spPr>
        <p:txBody>
          <a:bodyPr/>
          <a:lstStyle/>
          <a:p>
            <a:endParaRPr lang="en-US"/>
          </a:p>
        </p:txBody>
      </p:sp>
      <p:grpSp>
        <p:nvGrpSpPr>
          <p:cNvPr id="12" name="Group 4">
            <a:extLst>
              <a:ext uri="{FF2B5EF4-FFF2-40B4-BE49-F238E27FC236}">
                <a16:creationId xmlns:a16="http://schemas.microsoft.com/office/drawing/2014/main" id="{14529039-48FF-9CE2-5685-DF435E922DF9}"/>
              </a:ext>
            </a:extLst>
          </p:cNvPr>
          <p:cNvGrpSpPr>
            <a:grpSpLocks noGrp="1" noUngrp="1" noRot="1" noMove="1" noResize="1"/>
          </p:cNvGrpSpPr>
          <p:nvPr/>
        </p:nvGrpSpPr>
        <p:grpSpPr>
          <a:xfrm>
            <a:off x="-55154" y="1445983"/>
            <a:ext cx="7882708" cy="440792"/>
            <a:chOff x="0" y="0"/>
            <a:chExt cx="10510277" cy="587722"/>
          </a:xfrm>
        </p:grpSpPr>
        <p:sp>
          <p:nvSpPr>
            <p:cNvPr id="13" name="Freeform 5">
              <a:extLst>
                <a:ext uri="{FF2B5EF4-FFF2-40B4-BE49-F238E27FC236}">
                  <a16:creationId xmlns:a16="http://schemas.microsoft.com/office/drawing/2014/main" id="{F3C30167-8A19-073E-AFAF-5C923D735AB6}"/>
                </a:ext>
              </a:extLst>
            </p:cNvPr>
            <p:cNvSpPr>
              <a:spLocks noGrp="1" noRot="1" noMove="1" noResize="1" noEditPoints="1" noAdjustHandles="1" noChangeArrowheads="1" noChangeShapeType="1"/>
            </p:cNvSpPr>
            <p:nvPr/>
          </p:nvSpPr>
          <p:spPr>
            <a:xfrm>
              <a:off x="0" y="0"/>
              <a:ext cx="10510266" cy="587693"/>
            </a:xfrm>
            <a:custGeom>
              <a:avLst/>
              <a:gdLst/>
              <a:ahLst/>
              <a:cxnLst/>
              <a:rect l="l" t="t" r="r" b="b"/>
              <a:pathLst>
                <a:path w="10510266" h="587693">
                  <a:moveTo>
                    <a:pt x="0" y="0"/>
                  </a:moveTo>
                  <a:lnTo>
                    <a:pt x="10510266" y="0"/>
                  </a:lnTo>
                  <a:lnTo>
                    <a:pt x="10510266" y="587693"/>
                  </a:lnTo>
                  <a:lnTo>
                    <a:pt x="0" y="587693"/>
                  </a:lnTo>
                  <a:close/>
                </a:path>
              </a:pathLst>
            </a:custGeom>
            <a:solidFill>
              <a:srgbClr val="2D54A4"/>
            </a:solidFill>
          </p:spPr>
          <p:txBody>
            <a:bodyPr/>
            <a:lstStyle/>
            <a:p>
              <a:endParaRPr lang="en-US"/>
            </a:p>
          </p:txBody>
        </p:sp>
        <p:sp>
          <p:nvSpPr>
            <p:cNvPr id="14" name="TextBox 6">
              <a:extLst>
                <a:ext uri="{FF2B5EF4-FFF2-40B4-BE49-F238E27FC236}">
                  <a16:creationId xmlns:a16="http://schemas.microsoft.com/office/drawing/2014/main" id="{B10D2188-C231-073D-6F68-995E6C2A9B30}"/>
                </a:ext>
              </a:extLst>
            </p:cNvPr>
            <p:cNvSpPr txBox="1">
              <a:spLocks noGrp="1" noRot="1" noMove="1" noResize="1" noEditPoints="1" noAdjustHandles="1" noChangeArrowheads="1" noChangeShapeType="1"/>
            </p:cNvSpPr>
            <p:nvPr/>
          </p:nvSpPr>
          <p:spPr>
            <a:xfrm>
              <a:off x="0" y="0"/>
              <a:ext cx="10510277" cy="587722"/>
            </a:xfrm>
            <a:prstGeom prst="rect">
              <a:avLst/>
            </a:prstGeom>
          </p:spPr>
          <p:txBody>
            <a:bodyPr lIns="50800" tIns="50800" rIns="50800" bIns="50800" rtlCol="0" anchor="ctr"/>
            <a:lstStyle/>
            <a:p>
              <a:pPr algn="ctr">
                <a:lnSpc>
                  <a:spcPts val="2160"/>
                </a:lnSpc>
              </a:pPr>
              <a:r>
                <a:rPr lang="en-US" sz="1800">
                  <a:solidFill>
                    <a:srgbClr val="FFFFFF"/>
                  </a:solidFill>
                  <a:latin typeface="Century Gothic 1"/>
                  <a:ea typeface="Century Gothic 1"/>
                  <a:cs typeface="Century Gothic 1"/>
                  <a:sym typeface="Century Gothic 1"/>
                </a:rPr>
                <a:t>Homeownership Programs</a:t>
              </a:r>
            </a:p>
          </p:txBody>
        </p:sp>
      </p:grpSp>
      <p:sp>
        <p:nvSpPr>
          <p:cNvPr id="15" name="TextBox 7">
            <a:extLst>
              <a:ext uri="{FF2B5EF4-FFF2-40B4-BE49-F238E27FC236}">
                <a16:creationId xmlns:a16="http://schemas.microsoft.com/office/drawing/2014/main" id="{F7673F09-BA29-E9DD-CB24-A87795FC2564}"/>
              </a:ext>
            </a:extLst>
          </p:cNvPr>
          <p:cNvSpPr txBox="1">
            <a:spLocks noGrp="1" noRot="1" noMove="1" noResize="1" noEditPoints="1" noAdjustHandles="1" noChangeArrowheads="1" noChangeShapeType="1"/>
          </p:cNvSpPr>
          <p:nvPr/>
        </p:nvSpPr>
        <p:spPr>
          <a:xfrm>
            <a:off x="624840" y="8690975"/>
            <a:ext cx="5921295" cy="889992"/>
          </a:xfrm>
          <a:prstGeom prst="rect">
            <a:avLst/>
          </a:prstGeom>
        </p:spPr>
        <p:txBody>
          <a:bodyPr lIns="0" tIns="0" rIns="0" bIns="0" rtlCol="0" anchor="t">
            <a:spAutoFit/>
          </a:bodyPr>
          <a:lstStyle/>
          <a:p>
            <a:pPr algn="just">
              <a:lnSpc>
                <a:spcPts val="1027"/>
              </a:lnSpc>
            </a:pPr>
            <a:r>
              <a:rPr lang="en-US" sz="800" dirty="0">
                <a:solidFill>
                  <a:srgbClr val="000000"/>
                </a:solidFill>
                <a:latin typeface="Century Gothic 2"/>
                <a:ea typeface="Century Gothic 2"/>
                <a:cs typeface="Century Gothic 2"/>
                <a:sym typeface="Century Gothic 2"/>
              </a:rPr>
              <a:t>Nevada Rural Housing does not originate mortgage loans. Eligibility is determined by licensed lenders approved to offer the programs. Participating lenders are responsible to follow all program and loan agency guidelines. Loan rates vary based on program, loan type and amount of assistance provided. Not all applicants will qualify. MCC applicants should consult their own tax advisor or the IRS for questions regarding the MCC tax credit benefit. This is not an offer to lend money or solicit a mortgage application. A first-time buyer has not owned a home in the past 3 years. Title 38 of the Code of Federal Regulations defines a veteran as “a person who served in the active military, naval, or air service and who was discharged or released under conditions other than dishonorable”. REV 05.28.24</a:t>
            </a:r>
          </a:p>
        </p:txBody>
      </p:sp>
      <p:sp>
        <p:nvSpPr>
          <p:cNvPr id="16" name="TextBox 10">
            <a:extLst>
              <a:ext uri="{FF2B5EF4-FFF2-40B4-BE49-F238E27FC236}">
                <a16:creationId xmlns:a16="http://schemas.microsoft.com/office/drawing/2014/main" id="{CA5B0D16-F2C8-AE01-3C38-E6860AC6DDFC}"/>
              </a:ext>
            </a:extLst>
          </p:cNvPr>
          <p:cNvSpPr txBox="1">
            <a:spLocks noGrp="1" noRot="1" noMove="1" noResize="1" noEditPoints="1" noAdjustHandles="1" noChangeArrowheads="1" noChangeShapeType="1"/>
          </p:cNvSpPr>
          <p:nvPr/>
        </p:nvSpPr>
        <p:spPr>
          <a:xfrm>
            <a:off x="624840" y="2153475"/>
            <a:ext cx="6530340" cy="6313973"/>
          </a:xfrm>
          <a:prstGeom prst="rect">
            <a:avLst/>
          </a:prstGeom>
        </p:spPr>
        <p:txBody>
          <a:bodyPr lIns="0" tIns="0" rIns="0" bIns="0" rtlCol="0" anchor="t">
            <a:spAutoFit/>
          </a:bodyPr>
          <a:lstStyle/>
          <a:p>
            <a:pPr algn="l">
              <a:lnSpc>
                <a:spcPts val="1932"/>
              </a:lnSpc>
            </a:pPr>
            <a:r>
              <a:rPr lang="en-US" sz="1400" spc="70" dirty="0">
                <a:solidFill>
                  <a:srgbClr val="2D54A4"/>
                </a:solidFill>
                <a:latin typeface="Century Gothic 1"/>
                <a:ea typeface="Century Gothic 1"/>
                <a:cs typeface="Century Gothic 1"/>
                <a:sym typeface="Century Gothic 1"/>
              </a:rPr>
              <a:t>Launchpad Homeownership Program</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6.17% interest rate</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Must be a first-time buyer or qualified veteran</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4% down payment and closing cost assistance paired with 30-year fixed-rate government loans (FHA, VA, USDA-RD) </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Assistance is forgiven after 5 years</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Visit </a:t>
            </a:r>
            <a:r>
              <a:rPr lang="en-US" sz="1400" b="1" spc="70" dirty="0">
                <a:solidFill>
                  <a:srgbClr val="2E55A4"/>
                </a:solidFill>
                <a:latin typeface="Century Gothic 2"/>
                <a:ea typeface="Century Gothic 2"/>
                <a:cs typeface="Century Gothic 2"/>
                <a:sym typeface="Century Gothic 2"/>
              </a:rPr>
              <a:t>BuyRuralNV.org </a:t>
            </a:r>
            <a:r>
              <a:rPr lang="en-US" sz="1400" spc="70" dirty="0">
                <a:solidFill>
                  <a:srgbClr val="000000"/>
                </a:solidFill>
                <a:latin typeface="Century Gothic 2"/>
                <a:ea typeface="Century Gothic 2"/>
                <a:cs typeface="Century Gothic 2"/>
                <a:sym typeface="Century Gothic 2"/>
              </a:rPr>
              <a:t>for details</a:t>
            </a:r>
          </a:p>
          <a:p>
            <a:pPr algn="l">
              <a:lnSpc>
                <a:spcPts val="1932"/>
              </a:lnSpc>
            </a:pPr>
            <a:endParaRPr lang="en-US" sz="1400" spc="70" dirty="0">
              <a:solidFill>
                <a:srgbClr val="000000"/>
              </a:solidFill>
              <a:latin typeface="Century Gothic 2"/>
              <a:ea typeface="Century Gothic 2"/>
              <a:cs typeface="Century Gothic 2"/>
              <a:sym typeface="Century Gothic 2"/>
            </a:endParaRPr>
          </a:p>
          <a:p>
            <a:pPr algn="l">
              <a:lnSpc>
                <a:spcPts val="1932"/>
              </a:lnSpc>
            </a:pPr>
            <a:r>
              <a:rPr lang="en-US" sz="1400" spc="70" dirty="0">
                <a:solidFill>
                  <a:srgbClr val="2D54A4"/>
                </a:solidFill>
                <a:latin typeface="Century Gothic 1"/>
                <a:ea typeface="Century Gothic 1"/>
                <a:cs typeface="Century Gothic 1"/>
                <a:sym typeface="Century Gothic 1"/>
              </a:rPr>
              <a:t>Home At Last™ Program</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Down Payment Assistance options</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No first-time homebuyer requirement</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Options for higher income households </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Refinancing options for existing homeowners</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Visit </a:t>
            </a:r>
            <a:r>
              <a:rPr lang="en-US" sz="1400" b="1" spc="70" dirty="0">
                <a:solidFill>
                  <a:srgbClr val="2E55A4"/>
                </a:solidFill>
                <a:latin typeface="Century Gothic 2"/>
                <a:ea typeface="Century Gothic 2"/>
                <a:cs typeface="Century Gothic 2"/>
                <a:sym typeface="Century Gothic 2"/>
              </a:rPr>
              <a:t>HomeAtLastNV.org </a:t>
            </a:r>
            <a:r>
              <a:rPr lang="en-US" sz="1400" spc="70" dirty="0">
                <a:solidFill>
                  <a:srgbClr val="000000"/>
                </a:solidFill>
                <a:latin typeface="Century Gothic 2"/>
                <a:ea typeface="Century Gothic 2"/>
                <a:cs typeface="Century Gothic 2"/>
                <a:sym typeface="Century Gothic 2"/>
              </a:rPr>
              <a:t>for details</a:t>
            </a:r>
          </a:p>
          <a:p>
            <a:pPr algn="l">
              <a:lnSpc>
                <a:spcPts val="1932"/>
              </a:lnSpc>
            </a:pPr>
            <a:endParaRPr lang="en-US" sz="1400" spc="70" dirty="0">
              <a:solidFill>
                <a:srgbClr val="000000"/>
              </a:solidFill>
              <a:latin typeface="Century Gothic 2"/>
              <a:ea typeface="Century Gothic 2"/>
              <a:cs typeface="Century Gothic 2"/>
              <a:sym typeface="Century Gothic 2"/>
            </a:endParaRPr>
          </a:p>
          <a:p>
            <a:pPr algn="l">
              <a:lnSpc>
                <a:spcPts val="1932"/>
              </a:lnSpc>
            </a:pPr>
            <a:r>
              <a:rPr lang="en-US" sz="1400" spc="70" dirty="0">
                <a:solidFill>
                  <a:srgbClr val="2D54A4"/>
                </a:solidFill>
                <a:latin typeface="Century Gothic 1"/>
                <a:ea typeface="Century Gothic 1"/>
                <a:cs typeface="Century Gothic 1"/>
                <a:sym typeface="Century Gothic 1"/>
              </a:rPr>
              <a:t>Mortgage Tax Credit Program (MCC)</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Helps more buyers qualify for a mortgage</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Must be a first-time buyer or qualified veteran</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Makes homeownership more affordable</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MCCs can be added to any eligible loan</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Estimate tax savings with online calculator</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Visit </a:t>
            </a:r>
            <a:r>
              <a:rPr lang="en-US" sz="1400" b="1" spc="70" dirty="0">
                <a:solidFill>
                  <a:srgbClr val="2D54A4"/>
                </a:solidFill>
                <a:latin typeface="Century Gothic 2"/>
                <a:ea typeface="Century Gothic 2"/>
                <a:cs typeface="Century Gothic 2"/>
                <a:sym typeface="Century Gothic 2"/>
              </a:rPr>
              <a:t>HALMCC.org</a:t>
            </a:r>
            <a:r>
              <a:rPr lang="en-US" sz="1400" b="1" spc="70" dirty="0">
                <a:solidFill>
                  <a:srgbClr val="000000"/>
                </a:solidFill>
                <a:latin typeface="Century Gothic 2"/>
                <a:ea typeface="Century Gothic 2"/>
                <a:cs typeface="Century Gothic 2"/>
                <a:sym typeface="Century Gothic 2"/>
              </a:rPr>
              <a:t> </a:t>
            </a:r>
            <a:r>
              <a:rPr lang="en-US" sz="1400" spc="70" dirty="0">
                <a:solidFill>
                  <a:srgbClr val="000000"/>
                </a:solidFill>
                <a:latin typeface="Century Gothic 2"/>
                <a:ea typeface="Century Gothic 2"/>
                <a:cs typeface="Century Gothic 2"/>
                <a:sym typeface="Century Gothic 2"/>
              </a:rPr>
              <a:t>for details </a:t>
            </a:r>
          </a:p>
          <a:p>
            <a:pPr algn="l">
              <a:lnSpc>
                <a:spcPts val="1932"/>
              </a:lnSpc>
            </a:pPr>
            <a:endParaRPr lang="en-US" sz="1400" spc="70" dirty="0">
              <a:solidFill>
                <a:srgbClr val="000000"/>
              </a:solidFill>
              <a:latin typeface="Century Gothic 2"/>
              <a:ea typeface="Century Gothic 2"/>
              <a:cs typeface="Century Gothic 2"/>
              <a:sym typeface="Century Gothic 2"/>
            </a:endParaRPr>
          </a:p>
          <a:p>
            <a:pPr algn="l">
              <a:lnSpc>
                <a:spcPts val="1932"/>
              </a:lnSpc>
            </a:pPr>
            <a:r>
              <a:rPr lang="en-US" sz="1400" spc="70" dirty="0">
                <a:solidFill>
                  <a:srgbClr val="2D54A4"/>
                </a:solidFill>
                <a:latin typeface="Century Gothic 1"/>
                <a:ea typeface="Century Gothic 1"/>
                <a:cs typeface="Century Gothic 1"/>
                <a:sym typeface="Century Gothic 1"/>
              </a:rPr>
              <a:t>Homebuyer Education</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Homebuyer education is required for all programs</a:t>
            </a:r>
          </a:p>
          <a:p>
            <a:pPr marL="302262" lvl="1" indent="-151131" algn="l">
              <a:lnSpc>
                <a:spcPts val="1932"/>
              </a:lnSpc>
              <a:buFont typeface="Arial"/>
              <a:buChar char="•"/>
            </a:pPr>
            <a:r>
              <a:rPr lang="en-US" sz="1400" spc="70" dirty="0">
                <a:solidFill>
                  <a:srgbClr val="000000"/>
                </a:solidFill>
                <a:latin typeface="Century Gothic 2"/>
                <a:ea typeface="Century Gothic 2"/>
                <a:cs typeface="Century Gothic 2"/>
                <a:sym typeface="Century Gothic 2"/>
              </a:rPr>
              <a:t>Available 24/7 at </a:t>
            </a:r>
            <a:r>
              <a:rPr lang="en-US" sz="1400" b="1" spc="70" dirty="0">
                <a:solidFill>
                  <a:srgbClr val="2D54A4"/>
                </a:solidFill>
                <a:latin typeface="Century Gothic 2"/>
                <a:ea typeface="Century Gothic 2"/>
                <a:cs typeface="Century Gothic 2"/>
                <a:sym typeface="Century Gothic 2"/>
              </a:rPr>
              <a:t>HomeAtLastEducation.org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289</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Century Gothic 2</vt:lpstr>
      <vt:lpstr>Century Gothic 1</vt:lpstr>
      <vt:lpstr>Calibri</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HOP Generic + Custom Flyer</dc:title>
  <cp:lastModifiedBy>Christopher Mora</cp:lastModifiedBy>
  <cp:revision>4</cp:revision>
  <dcterms:created xsi:type="dcterms:W3CDTF">2006-08-16T00:00:00Z</dcterms:created>
  <dcterms:modified xsi:type="dcterms:W3CDTF">2024-07-15T16:51:39Z</dcterms:modified>
  <dc:identifier>DAFafFZQeYk</dc:identifier>
</cp:coreProperties>
</file>