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6858000" cy="9144000"/>
  <p:embeddedFontLst>
    <p:embeddedFont>
      <p:font typeface="Century Gothic 1" panose="020B0502020202020204" pitchFamily="34" charset="0"/>
      <p:regular r:id="rId3"/>
    </p:embeddedFont>
    <p:embeddedFont>
      <p:font typeface="Century Gothic 2" panose="020B0702020202020204" pitchFamily="34" charset="0"/>
      <p:regular r:id="rId4"/>
      <p:bold r:id="rId5"/>
    </p:embeddedFont>
    <p:embeddedFont>
      <p:font typeface="Urbanist Medium" panose="020B0A04040200000203" pitchFamily="34" charset="77"/>
      <p:regular r:id="rId6"/>
      <p:italic r:id="rId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 autoAdjust="0"/>
    <p:restoredTop sz="94658" autoAdjust="0"/>
  </p:normalViewPr>
  <p:slideViewPr>
    <p:cSldViewPr>
      <p:cViewPr varScale="1">
        <p:scale>
          <a:sx n="79" d="100"/>
          <a:sy n="79" d="100"/>
        </p:scale>
        <p:origin x="338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tableStyles" Target="tableStyles.xml"/><Relationship Id="rId5" Type="http://schemas.openxmlformats.org/officeDocument/2006/relationships/font" Target="fonts/font3.fntdata"/><Relationship Id="rId10" Type="http://schemas.openxmlformats.org/officeDocument/2006/relationships/theme" Target="theme/theme1.xml"/><Relationship Id="rId4" Type="http://schemas.openxmlformats.org/officeDocument/2006/relationships/font" Target="fonts/font2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6670203" y="8958927"/>
            <a:ext cx="534876" cy="490615"/>
          </a:xfrm>
          <a:custGeom>
            <a:avLst/>
            <a:gdLst/>
            <a:ahLst/>
            <a:cxnLst/>
            <a:rect l="l" t="t" r="r" b="b"/>
            <a:pathLst>
              <a:path w="534876" h="490615">
                <a:moveTo>
                  <a:pt x="0" y="0"/>
                </a:moveTo>
                <a:lnTo>
                  <a:pt x="534876" y="0"/>
                </a:lnTo>
                <a:lnTo>
                  <a:pt x="534876" y="490615"/>
                </a:lnTo>
                <a:lnTo>
                  <a:pt x="0" y="49061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83143" b="-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94657" y="1681642"/>
            <a:ext cx="7590706" cy="0"/>
          </a:xfrm>
          <a:prstGeom prst="line">
            <a:avLst/>
          </a:prstGeom>
          <a:ln w="38100" cap="flat">
            <a:solidFill>
              <a:srgbClr val="B500BE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>
            <a:spLocks noGrp="1" noRot="1" noMove="1" noResize="1" noEditPoints="1" noAdjustHandles="1" noChangeArrowheads="1" noChangeShapeType="1"/>
          </p:cNvSpPr>
          <p:nvPr/>
        </p:nvSpPr>
        <p:spPr>
          <a:xfrm flipH="1">
            <a:off x="567321" y="1888163"/>
            <a:ext cx="6637758" cy="6586989"/>
          </a:xfrm>
          <a:custGeom>
            <a:avLst/>
            <a:gdLst/>
            <a:ahLst/>
            <a:cxnLst/>
            <a:rect l="l" t="t" r="r" b="b"/>
            <a:pathLst>
              <a:path w="6637758" h="6586989">
                <a:moveTo>
                  <a:pt x="6637758" y="0"/>
                </a:moveTo>
                <a:lnTo>
                  <a:pt x="0" y="0"/>
                </a:lnTo>
                <a:lnTo>
                  <a:pt x="0" y="6586989"/>
                </a:lnTo>
                <a:lnTo>
                  <a:pt x="6637758" y="6586989"/>
                </a:lnTo>
                <a:lnTo>
                  <a:pt x="6637758" y="0"/>
                </a:lnTo>
                <a:close/>
              </a:path>
            </a:pathLst>
          </a:custGeom>
          <a:blipFill>
            <a:blip r:embed="rId3">
              <a:alphaModFix amt="25000"/>
            </a:blip>
            <a:stretch>
              <a:fillRect l="-46263" r="-47195" b="-2996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67321" y="1834042"/>
            <a:ext cx="6637758" cy="1709923"/>
          </a:xfrm>
          <a:custGeom>
            <a:avLst/>
            <a:gdLst/>
            <a:ahLst/>
            <a:cxnLst/>
            <a:rect l="l" t="t" r="r" b="b"/>
            <a:pathLst>
              <a:path w="6637758" h="1709923">
                <a:moveTo>
                  <a:pt x="0" y="0"/>
                </a:moveTo>
                <a:lnTo>
                  <a:pt x="6637758" y="0"/>
                </a:lnTo>
                <a:lnTo>
                  <a:pt x="6637758" y="1709923"/>
                </a:lnTo>
                <a:lnTo>
                  <a:pt x="0" y="170992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591" r="-1956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>
            <a:off x="433889" y="318355"/>
            <a:ext cx="1207251" cy="1207251"/>
          </a:xfrm>
          <a:custGeom>
            <a:avLst/>
            <a:gdLst/>
            <a:ahLst/>
            <a:cxnLst/>
            <a:rect l="l" t="t" r="r" b="b"/>
            <a:pathLst>
              <a:path w="1207251" h="1207251">
                <a:moveTo>
                  <a:pt x="0" y="0"/>
                </a:moveTo>
                <a:lnTo>
                  <a:pt x="1207251" y="0"/>
                </a:lnTo>
                <a:lnTo>
                  <a:pt x="1207251" y="1207252"/>
                </a:lnTo>
                <a:lnTo>
                  <a:pt x="0" y="120725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833807" y="726719"/>
            <a:ext cx="3497458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</a:pPr>
            <a:r>
              <a:rPr lang="en-US" sz="2599" spc="-103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Place your info here!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5523932" y="364163"/>
            <a:ext cx="1746593" cy="1115636"/>
            <a:chOff x="0" y="0"/>
            <a:chExt cx="2328791" cy="148751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28791" cy="1487515"/>
            </a:xfrm>
            <a:custGeom>
              <a:avLst/>
              <a:gdLst/>
              <a:ahLst/>
              <a:cxnLst/>
              <a:rect l="l" t="t" r="r" b="b"/>
              <a:pathLst>
                <a:path w="2328791" h="1487515">
                  <a:moveTo>
                    <a:pt x="0" y="0"/>
                  </a:moveTo>
                  <a:lnTo>
                    <a:pt x="2328791" y="0"/>
                  </a:lnTo>
                  <a:lnTo>
                    <a:pt x="2328791" y="1487515"/>
                  </a:lnTo>
                  <a:lnTo>
                    <a:pt x="0" y="148751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555082" y="359486"/>
              <a:ext cx="1218626" cy="757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79"/>
                </a:lnSpc>
              </a:pPr>
              <a:r>
                <a:rPr lang="en-US" sz="2599" spc="-101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Your</a:t>
              </a:r>
            </a:p>
            <a:p>
              <a:pPr algn="ctr">
                <a:lnSpc>
                  <a:spcPts val="2079"/>
                </a:lnSpc>
              </a:pPr>
              <a:r>
                <a:rPr lang="en-US" sz="2599" spc="-103">
                  <a:solidFill>
                    <a:srgbClr val="FFFFFF"/>
                  </a:solidFill>
                  <a:latin typeface="Century Gothic 1"/>
                  <a:ea typeface="Century Gothic 1"/>
                  <a:cs typeface="Century Gothic 1"/>
                  <a:sym typeface="Century Gothic 1"/>
                </a:rPr>
                <a:t>Logo</a:t>
              </a:r>
            </a:p>
          </p:txBody>
        </p:sp>
      </p:grpSp>
      <p:sp>
        <p:nvSpPr>
          <p:cNvPr id="11" name="Freeform 11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5799298" y="7698151"/>
            <a:ext cx="1195862" cy="629821"/>
          </a:xfrm>
          <a:custGeom>
            <a:avLst/>
            <a:gdLst/>
            <a:ahLst/>
            <a:cxnLst/>
            <a:rect l="l" t="t" r="r" b="b"/>
            <a:pathLst>
              <a:path w="1195862" h="629821">
                <a:moveTo>
                  <a:pt x="0" y="0"/>
                </a:moveTo>
                <a:lnTo>
                  <a:pt x="1195862" y="0"/>
                </a:lnTo>
                <a:lnTo>
                  <a:pt x="1195862" y="629820"/>
                </a:lnTo>
                <a:lnTo>
                  <a:pt x="0" y="62982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40" y="3124154"/>
            <a:ext cx="5921295" cy="22059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8060"/>
              </a:lnSpc>
            </a:pPr>
            <a:r>
              <a:rPr lang="en-US" sz="12900">
                <a:solidFill>
                  <a:srgbClr val="B500BE"/>
                </a:solidFill>
                <a:latin typeface="Century Gothic 2"/>
                <a:ea typeface="Century Gothic 2"/>
                <a:cs typeface="Century Gothic 2"/>
                <a:sym typeface="Century Gothic 2"/>
              </a:rPr>
              <a:t>6.17%</a:t>
            </a:r>
          </a:p>
        </p:txBody>
      </p:sp>
      <p:sp>
        <p:nvSpPr>
          <p:cNvPr id="13" name="TextBox 13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624840" y="8614775"/>
            <a:ext cx="5921295" cy="1103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98"/>
              </a:lnSpc>
            </a:pPr>
            <a:r>
              <a:rPr lang="en-US" sz="700" dirty="0">
                <a:solidFill>
                  <a:srgbClr val="000000"/>
                </a:solidFill>
                <a:latin typeface="Century Gothic 1"/>
                <a:ea typeface="Century Gothic 1"/>
                <a:cs typeface="Century Gothic 1"/>
                <a:sym typeface="Century Gothic 1"/>
              </a:rPr>
              <a:t>Nevada Rural Housing no origina préstamos hipotecarios. La elegibilidad para Launchpad es determinada por prestamistas licenciados y aprobados para ofrecer el programa. Los prestamistas participantes son responsables de seguir todas las pautas del programa y de las agencias de préstamos. No todos los solicitantes calificarán. La asistencia para el pago inicial se proporciona en forma de una segunda hipoteca sin intereses y sin pagos programados, y se perdona al vencimiento (5 años). *Un comprador por primera vez no ha sido propietario de una vivienda en los últimos 3 años. Los veteranos calificados y aquellos que compran en un tramo censal calificado están exentos del requisito de ser comprador por primera vez. El Título 38 del Código de Regulaciones Federales define a un veterano como “una persona que sirvió en el servicio militar, naval o aéreo activo y que fue dado de baja o liberado en condiciones que no sean deshonrosas”. REV 05.28.24</a:t>
            </a:r>
          </a:p>
          <a:p>
            <a:pPr algn="just">
              <a:lnSpc>
                <a:spcPts val="898"/>
              </a:lnSpc>
            </a:pPr>
            <a:endParaRPr lang="en-US" sz="700" dirty="0">
              <a:solidFill>
                <a:srgbClr val="000000"/>
              </a:solidFill>
              <a:latin typeface="Century Gothic 1"/>
              <a:ea typeface="Century Gothic 1"/>
              <a:cs typeface="Century Gothic 1"/>
              <a:sym typeface="Century Gothic 1"/>
            </a:endParaRPr>
          </a:p>
          <a:p>
            <a:pPr algn="just">
              <a:lnSpc>
                <a:spcPts val="898"/>
              </a:lnSpc>
            </a:pPr>
            <a:endParaRPr lang="en-US" sz="700" dirty="0">
              <a:solidFill>
                <a:srgbClr val="000000"/>
              </a:solidFill>
              <a:latin typeface="Century Gothic 1"/>
              <a:ea typeface="Century Gothic 1"/>
              <a:cs typeface="Century Gothic 1"/>
              <a:sym typeface="Century Gothic 1"/>
            </a:endParaRPr>
          </a:p>
        </p:txBody>
      </p:sp>
      <p:sp>
        <p:nvSpPr>
          <p:cNvPr id="14" name="TextBox 14"/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777240" y="5292037"/>
            <a:ext cx="5178614" cy="3035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¡La vida despega con el poder de ser dueño de tu hogar a una tasa de interés por debajo del mercado!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Solo para compradores de vivienda por primera vez* (Veteranos exentos)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Launchpad proporciona asistencia del 4% para el pago inicial junto con préstamos gubernamentales a tasa fija por 30 años (FHA, VA, USDA-RD) </a:t>
            </a:r>
          </a:p>
          <a:p>
            <a:pPr marL="345443" lvl="1" indent="-172721" algn="l">
              <a:lnSpc>
                <a:spcPts val="2240"/>
              </a:lnSpc>
              <a:buFont typeface="Arial"/>
              <a:buChar char="•"/>
            </a:pP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La asistencia para el pago inicial se perdona después de 5 años</a:t>
            </a:r>
          </a:p>
          <a:p>
            <a:pPr algn="l">
              <a:lnSpc>
                <a:spcPts val="2240"/>
              </a:lnSpc>
            </a:pPr>
            <a:endParaRPr lang="en-US" sz="1600">
              <a:solidFill>
                <a:srgbClr val="000000"/>
              </a:solidFill>
              <a:latin typeface="Urbanist Medium"/>
              <a:ea typeface="Urbanist Medium"/>
              <a:cs typeface="Urbanist Medium"/>
              <a:sym typeface="Urbanist"/>
            </a:endParaRPr>
          </a:p>
          <a:p>
            <a:pPr algn="l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Visita </a:t>
            </a:r>
            <a:r>
              <a:rPr lang="en-US" sz="1600">
                <a:solidFill>
                  <a:srgbClr val="B500BE"/>
                </a:solidFill>
                <a:latin typeface="Urbanist Medium"/>
                <a:ea typeface="Urbanist Medium"/>
                <a:cs typeface="Urbanist Medium"/>
                <a:sym typeface="Urbanist"/>
              </a:rPr>
              <a:t>BuyRuralNV.org</a:t>
            </a:r>
            <a:r>
              <a:rPr lang="en-US" sz="1600">
                <a:solidFill>
                  <a:srgbClr val="000000"/>
                </a:solidFill>
                <a:latin typeface="Urbanist Medium"/>
                <a:ea typeface="Urbanist Medium"/>
                <a:cs typeface="Urbanist Medium"/>
                <a:sym typeface="Urbanist"/>
              </a:rPr>
              <a:t> para más detalles del programa.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259</Words>
  <Application>Microsoft Macintosh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Century Gothic 2</vt:lpstr>
      <vt:lpstr>Urbanist Medium</vt:lpstr>
      <vt:lpstr>Century Gothic 1</vt:lpstr>
      <vt:lpstr>Calibri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2023- HOP Generic + Custom Flyer</dc:title>
  <cp:lastModifiedBy>Christopher Mora</cp:lastModifiedBy>
  <cp:revision>4</cp:revision>
  <dcterms:created xsi:type="dcterms:W3CDTF">2006-08-16T00:00:00Z</dcterms:created>
  <dcterms:modified xsi:type="dcterms:W3CDTF">2024-07-15T16:51:57Z</dcterms:modified>
  <dc:identifier>DAFafFZQeYk</dc:identifier>
</cp:coreProperties>
</file>